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ing" id="{884A9E36-1C55-4114-A360-6321BEEB6C8A}">
          <p14:sldIdLst>
            <p14:sldId id="256"/>
          </p14:sldIdLst>
        </p14:section>
        <p14:section name="Starting" id="{4487121D-D8F6-49E9-AC54-FA6C363A825B}">
          <p14:sldIdLst>
            <p14:sldId id="257"/>
          </p14:sldIdLst>
        </p14:section>
        <p14:section name="Company Overview" id="{316FFFA0-B772-4120-B3B5-2511C762EB57}">
          <p14:sldIdLst>
            <p14:sldId id="258"/>
            <p14:sldId id="259"/>
            <p14:sldId id="260"/>
          </p14:sldIdLst>
        </p14:section>
        <p14:section name="Vision and Mission" id="{A6ABE0DD-71B9-4A71-BA25-4AC0B4E3F662}">
          <p14:sldIdLst>
            <p14:sldId id="261"/>
            <p14:sldId id="262"/>
            <p14:sldId id="263"/>
          </p14:sldIdLst>
        </p14:section>
        <p14:section name="Market Analysis" id="{12BFB662-BDFD-4DDA-A69A-E8DAC264EBF2}">
          <p14:sldIdLst>
            <p14:sldId id="264"/>
            <p14:sldId id="265"/>
            <p14:sldId id="266"/>
          </p14:sldIdLst>
        </p14:section>
        <p14:section name="Technology and Security" id="{84D95A3F-9933-4FDE-8CEF-3814360158D8}">
          <p14:sldIdLst>
            <p14:sldId id="267"/>
            <p14:sldId id="268"/>
            <p14:sldId id="269"/>
          </p14:sldIdLst>
        </p14:section>
        <p14:section name="Ending" id="{31C7F701-0635-4CBC-81B7-0AF682E1FFD5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AB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32"/>
    <p:restoredTop sz="94694"/>
  </p:normalViewPr>
  <p:slideViewPr>
    <p:cSldViewPr snapToGrid="0">
      <p:cViewPr varScale="1">
        <p:scale>
          <a:sx n="121" d="100"/>
          <a:sy n="121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popai.pro/creation/All/Presentation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 descr="/Users/skinnyfish/Downloads/themes/blue/cover.png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1">
                <a:solidFill>
                  <a:schemeClr val="bg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3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8115111" y="1965229"/>
            <a:ext cx="3128317" cy="3873154"/>
          </a:xfrm>
          <a:prstGeom prst="rect">
            <a:avLst/>
          </a:prstGeom>
        </p:spPr>
      </p:pic>
      <p:pic>
        <p:nvPicPr>
          <p:cNvPr id="11" name="shape2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4488292" y="1989662"/>
            <a:ext cx="3114392" cy="3870745"/>
          </a:xfrm>
          <a:prstGeom prst="rect">
            <a:avLst/>
          </a:prstGeom>
        </p:spPr>
      </p:pic>
      <p:pic>
        <p:nvPicPr>
          <p:cNvPr id="5" name="shape1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918297" y="1981689"/>
            <a:ext cx="3119717" cy="3862506"/>
          </a:xfrm>
          <a:prstGeom prst="rect">
            <a:avLst/>
          </a:prstGeom>
        </p:spPr>
      </p:pic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1999385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05922" y="2639764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93ABDF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83400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209515" y="2639702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93ABDF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484299" y="1999385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561102" y="2639763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tray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3"/>
          <p:cNvSpPr>
            <a:spLocks noGrp="1"/>
          </p:cNvSpPr>
          <p:nvPr>
            <p:ph sz="quarter" idx="31"/>
          </p:nvPr>
        </p:nvSpPr>
        <p:spPr>
          <a:xfrm>
            <a:off x="8031895" y="4557032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34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83663" y="1979435"/>
            <a:ext cx="3346542" cy="2484370"/>
          </a:xfrm>
          <a:prstGeom prst="roundRect">
            <a:avLst>
              <a:gd name="adj" fmla="val 9052"/>
            </a:avLst>
          </a:prstGeom>
        </p:spPr>
      </p:pic>
      <p:pic>
        <p:nvPicPr>
          <p:cNvPr id="42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4486774" y="1979435"/>
            <a:ext cx="3280700" cy="2487600"/>
          </a:xfrm>
          <a:prstGeom prst="roundRect">
            <a:avLst>
              <a:gd name="adj" fmla="val 9033"/>
            </a:avLst>
          </a:prstGeom>
        </p:spPr>
      </p:pic>
      <p:pic>
        <p:nvPicPr>
          <p:cNvPr id="44" name="list-item-img3" descr="图片包含 户外, 建筑, 男人, 空气  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019783" y="1976561"/>
            <a:ext cx="3288553" cy="2467436"/>
          </a:xfrm>
          <a:prstGeom prst="roundRect">
            <a:avLst>
              <a:gd name="adj" fmla="val 8644"/>
            </a:avLst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6776720" y="65189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3"/>
          <p:cNvSpPr>
            <a:spLocks noGrp="1"/>
          </p:cNvSpPr>
          <p:nvPr>
            <p:ph sz="quarter" idx="31"/>
          </p:nvPr>
        </p:nvSpPr>
        <p:spPr>
          <a:xfrm>
            <a:off x="8031895" y="4557032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34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83663" y="1979435"/>
            <a:ext cx="3346542" cy="2484370"/>
          </a:xfrm>
          <a:prstGeom prst="roundRect">
            <a:avLst>
              <a:gd name="adj" fmla="val 9052"/>
            </a:avLst>
          </a:prstGeom>
        </p:spPr>
      </p:pic>
      <p:pic>
        <p:nvPicPr>
          <p:cNvPr id="42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4486774" y="1979435"/>
            <a:ext cx="3280700" cy="2487600"/>
          </a:xfrm>
          <a:prstGeom prst="roundRect">
            <a:avLst>
              <a:gd name="adj" fmla="val 9033"/>
            </a:avLst>
          </a:prstGeom>
        </p:spPr>
      </p:pic>
      <p:pic>
        <p:nvPicPr>
          <p:cNvPr id="44" name="list-item-img3" descr="图片包含 户外, 建筑, 男人, 空气  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019783" y="1976561"/>
            <a:ext cx="3288553" cy="2467436"/>
          </a:xfrm>
          <a:prstGeom prst="roundRect">
            <a:avLst>
              <a:gd name="adj" fmla="val 8644"/>
            </a:avLst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1172537" y="5059615"/>
            <a:ext cx="4477891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6541573" y="5074161"/>
            <a:ext cx="4384090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6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172538" y="1537125"/>
            <a:ext cx="4477891" cy="3324249"/>
          </a:xfrm>
          <a:prstGeom prst="roundRect">
            <a:avLst>
              <a:gd name="adj" fmla="val 9052"/>
            </a:avLst>
          </a:prstGeom>
        </p:spPr>
      </p:pic>
      <p:pic>
        <p:nvPicPr>
          <p:cNvPr id="7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6541573" y="1537125"/>
            <a:ext cx="4384090" cy="3324249"/>
          </a:xfrm>
          <a:prstGeom prst="roundRect">
            <a:avLst>
              <a:gd name="adj" fmla="val 9033"/>
            </a:avLst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dge" descr="A white rectangular sign with black text  Description automatically generated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72200"/>
            <a:ext cx="2151933" cy="68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1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884580" y="2028742"/>
            <a:ext cx="4930226" cy="3861021"/>
          </a:xfrm>
          <a:prstGeom prst="rect">
            <a:avLst/>
          </a:prstGeom>
        </p:spPr>
      </p:pic>
      <p:pic>
        <p:nvPicPr>
          <p:cNvPr id="9" name="shape2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6377190" y="2028743"/>
            <a:ext cx="4930228" cy="3861021"/>
          </a:xfrm>
          <a:prstGeom prst="rect">
            <a:avLst/>
          </a:prstGeom>
        </p:spPr>
      </p:pic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03514" y="2022938"/>
            <a:ext cx="4911291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lang="en-US" sz="1800" b="1" kern="1200" dirty="0">
                <a:solidFill>
                  <a:schemeClr val="bg1"/>
                </a:solidFill>
                <a:effectLst/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64254" y="2609957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400" b="1" kern="1200" dirty="0">
                <a:solidFill>
                  <a:srgbClr val="93ABDF"/>
                </a:solidFill>
                <a:latin typeface="Poppins Light" panose="02000000000000000000" charset="0"/>
                <a:ea typeface="+mn-ea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6396126" y="2022938"/>
            <a:ext cx="4911291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66315" y="2621882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400" b="1" kern="1200" dirty="0">
                <a:solidFill>
                  <a:srgbClr val="93ABDF"/>
                </a:solidFill>
                <a:latin typeface="Poppins Light" panose="02000000000000000000" charset="0"/>
                <a:ea typeface="+mn-ea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5" name="tray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sp>
        <p:nvSpPr>
          <p:cNvPr id="8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3" descr="A blue and purple circle with a white circle in the middle  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87997" y="4202748"/>
            <a:ext cx="1386840" cy="1386840"/>
          </a:xfrm>
          <a:prstGeom prst="rect">
            <a:avLst/>
          </a:prstGeom>
        </p:spPr>
      </p:pic>
      <p:pic>
        <p:nvPicPr>
          <p:cNvPr id="10" name="shape1" descr="A blue and purple circle with a black background  Description automatically generate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448" y="2595880"/>
            <a:ext cx="1386840" cy="1386840"/>
          </a:xfrm>
          <a:prstGeom prst="rect">
            <a:avLst/>
          </a:prstGeom>
        </p:spPr>
      </p:pic>
      <p:pic>
        <p:nvPicPr>
          <p:cNvPr id="16" name="shape2" descr="A blue and purple circle with a black background  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49035" y="2595880"/>
            <a:ext cx="1386840" cy="1386840"/>
          </a:xfrm>
          <a:prstGeom prst="rect">
            <a:avLst/>
          </a:prstGeom>
        </p:spPr>
      </p:pic>
      <p:pic>
        <p:nvPicPr>
          <p:cNvPr id="18" name="shape4" descr="A blue and purple circle with a white circle in the middle  Description automatically generated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235700" y="4210050"/>
            <a:ext cx="1386840" cy="1386840"/>
          </a:xfrm>
          <a:prstGeom prst="rect">
            <a:avLst/>
          </a:prstGeom>
        </p:spPr>
      </p:pic>
      <p:pic>
        <p:nvPicPr>
          <p:cNvPr id="20" name="tray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98360" y="2362922"/>
            <a:ext cx="3465094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7689736" y="2349781"/>
            <a:ext cx="3583858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4"/>
          <p:cNvSpPr>
            <a:spLocks noGrp="1"/>
          </p:cNvSpPr>
          <p:nvPr>
            <p:ph sz="quarter" idx="25"/>
          </p:nvPr>
        </p:nvSpPr>
        <p:spPr>
          <a:xfrm>
            <a:off x="7727950" y="4348480"/>
            <a:ext cx="3583940" cy="12407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4" name="body3"/>
          <p:cNvSpPr>
            <a:spLocks noGrp="1"/>
          </p:cNvSpPr>
          <p:nvPr>
            <p:ph sz="quarter" idx="26"/>
          </p:nvPr>
        </p:nvSpPr>
        <p:spPr>
          <a:xfrm>
            <a:off x="915634" y="4348141"/>
            <a:ext cx="3465094" cy="124144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5" name="number1"/>
          <p:cNvSpPr>
            <a:spLocks noGrp="1"/>
          </p:cNvSpPr>
          <p:nvPr>
            <p:ph sz="quarter" idx="14"/>
          </p:nvPr>
        </p:nvSpPr>
        <p:spPr>
          <a:xfrm>
            <a:off x="4636866" y="3011588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number2"/>
          <p:cNvSpPr>
            <a:spLocks noGrp="1"/>
          </p:cNvSpPr>
          <p:nvPr>
            <p:ph sz="quarter" idx="27"/>
          </p:nvPr>
        </p:nvSpPr>
        <p:spPr>
          <a:xfrm>
            <a:off x="6266034" y="300714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number3"/>
          <p:cNvSpPr>
            <a:spLocks noGrp="1"/>
          </p:cNvSpPr>
          <p:nvPr>
            <p:ph sz="quarter" idx="28"/>
          </p:nvPr>
        </p:nvSpPr>
        <p:spPr>
          <a:xfrm>
            <a:off x="4678830" y="4668741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number4"/>
          <p:cNvSpPr>
            <a:spLocks noGrp="1"/>
          </p:cNvSpPr>
          <p:nvPr>
            <p:ph sz="quarter" idx="29"/>
          </p:nvPr>
        </p:nvSpPr>
        <p:spPr>
          <a:xfrm>
            <a:off x="6266180" y="4672330"/>
            <a:ext cx="1289050" cy="61468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lang="en-US" sz="3400" b="1" kern="1200" smtClean="0">
                <a:solidFill>
                  <a:schemeClr val="tx1"/>
                </a:solidFill>
                <a:latin typeface="Poppins SemiBold" panose="02000000000000000000" charset="0"/>
                <a:ea typeface="+mj-ea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3566160" y="69456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869488" y="3106988"/>
            <a:ext cx="3136348" cy="114615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869487" y="2227580"/>
            <a:ext cx="3136349" cy="575945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body2"/>
          <p:cNvSpPr>
            <a:spLocks noGrp="1"/>
          </p:cNvSpPr>
          <p:nvPr>
            <p:ph sz="quarter" idx="11"/>
          </p:nvPr>
        </p:nvSpPr>
        <p:spPr>
          <a:xfrm>
            <a:off x="8857614" y="4425150"/>
            <a:ext cx="3136348" cy="170429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4" name="tray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 r="-1"/>
          <a:stretch>
            <a:fillRect/>
          </a:stretch>
        </p:blipFill>
        <p:spPr>
          <a:xfrm>
            <a:off x="333554" y="358776"/>
            <a:ext cx="8153221" cy="6140448"/>
          </a:xfrm>
          <a:prstGeom prst="roundRect">
            <a:avLst>
              <a:gd name="adj" fmla="val 5599"/>
            </a:avLst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5559714" y="1513836"/>
            <a:ext cx="5346755" cy="1323062"/>
          </a:xfrm>
          <a:prstGeom prst="rect">
            <a:avLst/>
          </a:prstGeom>
        </p:spPr>
      </p:pic>
      <p:pic>
        <p:nvPicPr>
          <p:cNvPr id="16" name="shape3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5566439" y="4684480"/>
            <a:ext cx="5346754" cy="1323062"/>
          </a:xfrm>
          <a:prstGeom prst="rect">
            <a:avLst/>
          </a:prstGeom>
        </p:spPr>
      </p:pic>
      <p:pic>
        <p:nvPicPr>
          <p:cNvPr id="8" name="shape2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5559714" y="3094986"/>
            <a:ext cx="5353479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72070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72070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79482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2" name="tray" descr="/Users/skinnyfish/Downloads/themes/blue/content.pngcontent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 flipH="1">
            <a:off x="-10048" y="-10049"/>
            <a:ext cx="4295746" cy="68910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5559714" y="1513836"/>
            <a:ext cx="5346755" cy="1323062"/>
          </a:xfrm>
          <a:prstGeom prst="rect">
            <a:avLst/>
          </a:prstGeom>
        </p:spPr>
      </p:pic>
      <p:pic>
        <p:nvPicPr>
          <p:cNvPr id="4" name="shape3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5566439" y="4684480"/>
            <a:ext cx="5346754" cy="1323062"/>
          </a:xfrm>
          <a:prstGeom prst="rect">
            <a:avLst/>
          </a:prstGeom>
        </p:spPr>
      </p:pic>
      <p:pic>
        <p:nvPicPr>
          <p:cNvPr id="5" name="shape2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5559714" y="3094986"/>
            <a:ext cx="5353479" cy="1323062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5572070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0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2"/>
          <p:cNvSpPr>
            <a:spLocks noGrp="1"/>
          </p:cNvSpPr>
          <p:nvPr>
            <p:ph sz="quarter" idx="24"/>
          </p:nvPr>
        </p:nvSpPr>
        <p:spPr>
          <a:xfrm>
            <a:off x="5572070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2" name="body3"/>
          <p:cNvSpPr>
            <a:spLocks noGrp="1"/>
          </p:cNvSpPr>
          <p:nvPr>
            <p:ph sz="quarter" idx="25"/>
          </p:nvPr>
        </p:nvSpPr>
        <p:spPr>
          <a:xfrm>
            <a:off x="5579482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y" descr="/Users/skinnyfish/Downloads/themes/blue/cover.png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1">
                <a:solidFill>
                  <a:schemeClr val="bg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pro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1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5559714" y="1513836"/>
            <a:ext cx="5346755" cy="1323062"/>
          </a:xfrm>
          <a:prstGeom prst="rect">
            <a:avLst/>
          </a:prstGeom>
        </p:spPr>
      </p:pic>
      <p:pic>
        <p:nvPicPr>
          <p:cNvPr id="16" name="shape3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5566439" y="4684480"/>
            <a:ext cx="5346754" cy="1323062"/>
          </a:xfrm>
          <a:prstGeom prst="rect">
            <a:avLst/>
          </a:prstGeom>
        </p:spPr>
      </p:pic>
      <p:pic>
        <p:nvPicPr>
          <p:cNvPr id="8" name="shape2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5559714" y="3094986"/>
            <a:ext cx="5353479" cy="1323062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72070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72070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3"/>
          <p:cNvSpPr>
            <a:spLocks noGrp="1"/>
          </p:cNvSpPr>
          <p:nvPr>
            <p:ph sz="quarter" idx="25"/>
          </p:nvPr>
        </p:nvSpPr>
        <p:spPr>
          <a:xfrm>
            <a:off x="5579482" y="4686805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2" name="tray" descr="/Users/skinnyfish/Downloads/themes/blue/content.pngcontent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 flipH="1">
            <a:off x="-10048" y="-10049"/>
            <a:ext cx="4295746" cy="6891093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6648450" y="71310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ray" descr="/Users/skinnyfish/Downloads/themes/blue/content.pngcontent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 flipH="1">
            <a:off x="-10048" y="-10049"/>
            <a:ext cx="4295746" cy="6891093"/>
          </a:xfrm>
          <a:prstGeom prst="rect">
            <a:avLst/>
          </a:prstGeom>
        </p:spPr>
      </p:pic>
      <p:sp>
        <p:nvSpPr>
          <p:cNvPr id="9" name="body"/>
          <p:cNvSpPr>
            <a:spLocks noGrp="1"/>
          </p:cNvSpPr>
          <p:nvPr>
            <p:ph sz="quarter" idx="10"/>
          </p:nvPr>
        </p:nvSpPr>
        <p:spPr>
          <a:xfrm>
            <a:off x="5735999" y="1942140"/>
            <a:ext cx="6120000" cy="4641215"/>
          </a:xfrm>
          <a:prstGeom prst="rect">
            <a:avLst/>
          </a:prstGeom>
        </p:spPr>
        <p:txBody>
          <a:bodyPr/>
          <a:lstStyle>
            <a:lvl1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5627999" y="1146515"/>
            <a:ext cx="6159600" cy="583200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 descr="/Users/skinnyfish/Downloads/themes/blue/cover.png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28675" y="312166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bg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 descr="/Users/skinnyfish/Downloads/themes/blue/cover.png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828675" y="312166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bg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 descr="/Users/skinnyfish/Downloads/themes/blue/content.pngcontent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7904480" y="-18098"/>
            <a:ext cx="4297680" cy="6894195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body2"/>
          <p:cNvSpPr>
            <a:spLocks noGrp="1"/>
          </p:cNvSpPr>
          <p:nvPr>
            <p:ph sz="quarter" idx="11"/>
          </p:nvPr>
        </p:nvSpPr>
        <p:spPr>
          <a:xfrm>
            <a:off x="3024000" y="186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ody3"/>
          <p:cNvSpPr>
            <a:spLocks noGrp="1"/>
          </p:cNvSpPr>
          <p:nvPr>
            <p:ph sz="quarter" idx="12"/>
          </p:nvPr>
        </p:nvSpPr>
        <p:spPr>
          <a:xfrm>
            <a:off x="3024000" y="270472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body4"/>
          <p:cNvSpPr>
            <a:spLocks noGrp="1"/>
          </p:cNvSpPr>
          <p:nvPr>
            <p:ph sz="quarter" idx="13"/>
          </p:nvPr>
        </p:nvSpPr>
        <p:spPr>
          <a:xfrm>
            <a:off x="3024000" y="355816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ody5"/>
          <p:cNvSpPr>
            <a:spLocks noGrp="1"/>
          </p:cNvSpPr>
          <p:nvPr>
            <p:ph sz="quarter" idx="14"/>
          </p:nvPr>
        </p:nvSpPr>
        <p:spPr>
          <a:xfrm>
            <a:off x="3024000" y="440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body6"/>
          <p:cNvSpPr>
            <a:spLocks noGrp="1"/>
          </p:cNvSpPr>
          <p:nvPr>
            <p:ph sz="quarter" idx="15"/>
          </p:nvPr>
        </p:nvSpPr>
        <p:spPr>
          <a:xfrm>
            <a:off x="3024000" y="525488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 descr="/Users/skinnyfish/Downloads/themes/blue/content.pngcontent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7904480" y="-18098"/>
            <a:ext cx="4297680" cy="6894195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5436000"/>
          </a:xfrm>
          <a:prstGeom prst="rect">
            <a:avLst/>
          </a:prstGeom>
        </p:spPr>
        <p:txBody>
          <a:bodyPr lIns="0" tIns="0"/>
          <a:lstStyle>
            <a:lvl1pPr marL="3429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8001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2573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7145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21717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 descr="/Users/skinnyfish/Downloads/themes/blue/single.pngsingle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 descr="/Users/skinnyfish/Downloads/themes/blue/single.pngsingle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 descr="/Users/skinnyfish/Downloads/themes/blue/single2.pngsingle2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14740" y="2122180"/>
            <a:ext cx="10800000" cy="41364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>
              <a:lnSpc>
                <a:spcPct val="100000"/>
              </a:lnSpc>
              <a:defRPr sz="22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>
              <a:lnSpc>
                <a:spcPct val="100000"/>
              </a:lnSpc>
              <a:defRPr sz="22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t" anchorCtr="0"/>
          <a:lstStyle>
            <a:lvl1pPr algn="l">
              <a:defRPr sz="3400" b="1">
                <a:solidFill>
                  <a:schemeClr val="bg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3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8115111" y="1965229"/>
            <a:ext cx="3128317" cy="3873154"/>
          </a:xfrm>
          <a:prstGeom prst="rect">
            <a:avLst/>
          </a:prstGeom>
        </p:spPr>
      </p:pic>
      <p:pic>
        <p:nvPicPr>
          <p:cNvPr id="11" name="shape2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4488292" y="1989662"/>
            <a:ext cx="3114392" cy="3870745"/>
          </a:xfrm>
          <a:prstGeom prst="rect">
            <a:avLst/>
          </a:prstGeom>
        </p:spPr>
      </p:pic>
      <p:pic>
        <p:nvPicPr>
          <p:cNvPr id="5" name="shape1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918297" y="1981689"/>
            <a:ext cx="3119717" cy="3862506"/>
          </a:xfrm>
          <a:prstGeom prst="rect">
            <a:avLst/>
          </a:prstGeom>
        </p:spPr>
      </p:pic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1999385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06557" y="2640399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93ABDF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83400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206975" y="2637797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93ABDF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484299" y="1999385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561102" y="2639763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tray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210947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3"/>
            <a:endParaRPr lang="en-US"/>
          </a:p>
          <a:p>
            <a:pPr lvl="4"/>
            <a:endParaRPr lang="en-US"/>
          </a:p>
        </p:txBody>
      </p:sp>
      <p:sp>
        <p:nvSpPr>
          <p:cNvPr id="4" name="header"/>
          <p:cNvSpPr>
            <a:spLocks noGrp="1"/>
          </p:cNvSpPr>
          <p:nvPr>
            <p:ph type="title"/>
          </p:nvPr>
        </p:nvSpPr>
        <p:spPr>
          <a:xfrm>
            <a:off x="795020" y="460375"/>
            <a:ext cx="10800080" cy="180530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1">
                <a:solidFill>
                  <a:schemeClr val="bg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/>
              <a:t>Democratizing Access to Cryptocurrency Transactions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pic>
        <p:nvPicPr>
          <p:cNvPr id="3" name="list-item-img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63" y="1979435"/>
            <a:ext cx="3346542" cy="2484370"/>
          </a:xfrm>
          <a:prstGeom prst="rect">
            <a:avLst/>
          </a:prstGeom>
        </p:spPr>
      </p:pic>
      <p:pic>
        <p:nvPicPr>
          <p:cNvPr id="4" name="list-item-img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774" y="1979435"/>
            <a:ext cx="3280700" cy="2487600"/>
          </a:xfrm>
          <a:prstGeom prst="rect">
            <a:avLst/>
          </a:prstGeom>
        </p:spPr>
      </p:pic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/>
              <a:t>Market Needs and Competitive Landscape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Market Needs</a:t>
            </a:r>
          </a:p>
          <a:p>
            <a:pPr lvl="4"/>
            <a:r>
              <a:rPr lang="en-US" dirty="0"/>
              <a:t>Secure, fast, and accessible financial transactions without traditional banking infrastructure.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Differentiation</a:t>
            </a:r>
          </a:p>
          <a:p>
            <a:pPr lvl="4"/>
            <a:r>
              <a:rPr lang="en-US" dirty="0"/>
              <a:t>Prioritizing user control, security, and speed to stand out in the market.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4" y="1513836"/>
            <a:ext cx="5346755" cy="1323062"/>
          </a:xfrm>
          <a:prstGeom prst="rect">
            <a:avLst/>
          </a:prstGeom>
        </p:spPr>
      </p:pic>
      <p:pic>
        <p:nvPicPr>
          <p:cNvPr id="4" name="shap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4" y="3094986"/>
            <a:ext cx="5353479" cy="1323062"/>
          </a:xfrm>
          <a:prstGeom prst="rect">
            <a:avLst/>
          </a:prstGeom>
        </p:spPr>
      </p:pic>
      <p:pic>
        <p:nvPicPr>
          <p:cNvPr id="5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48" y="-10049"/>
            <a:ext cx="4295746" cy="6891093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72070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Expansion Plans</a:t>
            </a:r>
          </a:p>
          <a:p>
            <a:pPr lvl="4"/>
            <a:r>
              <a:rPr lang="en-US" dirty="0"/>
              <a:t>Support for additional cryptocurrencies, explore B2B payment solutions, and potentially eliminate internal transaction fees.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/>
              <a:t>Future Services and Revenue Model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72070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Revenue Streams</a:t>
            </a:r>
          </a:p>
          <a:p>
            <a:pPr lvl="4"/>
            <a:r>
              <a:rPr lang="en-US" dirty="0"/>
              <a:t>Minimal fees for platform transactions, higher fees for external addresses, and an 80% revenue share from Changelly exchanges.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Section 4</a:t>
            </a:r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ctr"/>
            <a:r>
              <a:rPr lang="en-US"/>
              <a:t>Technology and Security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80" y="2028742"/>
            <a:ext cx="4930226" cy="3861021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190" y="2028743"/>
            <a:ext cx="4930228" cy="3861021"/>
          </a:xfrm>
          <a:prstGeom prst="rect">
            <a:avLst/>
          </a:prstGeom>
        </p:spPr>
      </p:pic>
      <p:pic>
        <p:nvPicPr>
          <p:cNvPr id="4" name="tra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03514" y="2022938"/>
            <a:ext cx="4911291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lang="en-US" sz="1800" b="1" kern="1200" dirty="0">
                <a:solidFill>
                  <a:schemeClr val="bg1"/>
                </a:solidFill>
                <a:effectLst/>
                <a:latin typeface="Poppins Regular" panose="02000000000000000000" charset="0"/>
                <a:ea typeface="+mn-ea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Backend</a:t>
            </a:r>
          </a:p>
          <a:p>
            <a:pPr lvl="4"/>
            <a:r>
              <a:rPr lang="en-US" dirty="0"/>
              <a:t>DynamoDB, Express.js, Node.js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64254" y="2609957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400" b="1" kern="1200" dirty="0">
                <a:solidFill>
                  <a:srgbClr val="93ABDF"/>
                </a:solidFill>
                <a:latin typeface="Poppins Light" panose="02000000000000000000" charset="0"/>
                <a:ea typeface="+mn-ea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01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6396126" y="2022938"/>
            <a:ext cx="4911291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Frontend</a:t>
            </a:r>
          </a:p>
          <a:p>
            <a:pPr lvl="4"/>
            <a:r>
              <a:rPr lang="en-US" dirty="0"/>
              <a:t>React Native for cross-platform usability.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66315" y="2621882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4400" b="1" kern="1200" dirty="0">
                <a:solidFill>
                  <a:srgbClr val="93ABDF"/>
                </a:solidFill>
                <a:latin typeface="Poppins Light" panose="02000000000000000000" charset="0"/>
                <a:ea typeface="+mn-ea"/>
                <a:cs typeface="Poppins Light" panose="020000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  <p:sp>
        <p:nvSpPr>
          <p:cNvPr id="8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/>
              <a:t>Technology Stack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pic>
        <p:nvPicPr>
          <p:cNvPr id="3" name="list-item-img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63" y="1979435"/>
            <a:ext cx="3346542" cy="2484370"/>
          </a:xfrm>
          <a:prstGeom prst="rect">
            <a:avLst/>
          </a:prstGeom>
        </p:spPr>
      </p:pic>
      <p:pic>
        <p:nvPicPr>
          <p:cNvPr id="4" name="list-item-img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774" y="1979435"/>
            <a:ext cx="3280700" cy="2487600"/>
          </a:xfrm>
          <a:prstGeom prst="rect">
            <a:avLst/>
          </a:prstGeom>
        </p:spPr>
      </p:pic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/>
              <a:t>Security Features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Encryption</a:t>
            </a:r>
          </a:p>
          <a:p>
            <a:pPr lvl="4"/>
            <a:r>
              <a:rPr lang="en-US" dirty="0"/>
              <a:t>Advanced AES encryption and sharded keys for maximum security of user funds.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Partnership</a:t>
            </a:r>
          </a:p>
          <a:p>
            <a:pPr lvl="4"/>
            <a:r>
              <a:rPr lang="en-US" dirty="0"/>
              <a:t>Collaboration with Changelly for secure currency exchanges.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52" y="-18000"/>
            <a:ext cx="12236104" cy="6894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828675" y="3121660"/>
            <a:ext cx="10810240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3pPr>
            <a:lvl4pPr marL="13716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4pPr>
            <a:lvl5pPr marL="1828800" indent="0">
              <a:buNone/>
              <a:defRPr sz="1600">
                <a:solidFill>
                  <a:schemeClr val="bg1"/>
                </a:solidFill>
                <a:latin typeface="Poppins Light" panose="02000000000000000000" charset="0"/>
                <a:cs typeface="Poppins Light" panose="02000000000000000000" charset="0"/>
              </a:defRPr>
            </a:lvl5pPr>
          </a:lstStyle>
          <a:p>
            <a:pPr lvl="0"/>
            <a:r>
              <a:rPr lang="en-US"/>
              <a:t>Contact: devanshpatel22@gmail.com</a:t>
            </a:r>
          </a:p>
          <a:p>
            <a:pPr lvl="1"/>
            <a:endParaRPr lang="en-US"/>
          </a:p>
          <a:p>
            <a:pPr lvl="2"/>
            <a:endParaRPr lang="en-US"/>
          </a:p>
          <a:p>
            <a:pPr lvl="3"/>
            <a:endParaRPr lang="en-US"/>
          </a:p>
          <a:p>
            <a:pPr lvl="4"/>
            <a:endParaRPr lang="en-US"/>
          </a:p>
        </p:txBody>
      </p:sp>
      <p:sp>
        <p:nvSpPr>
          <p:cNvPr id="4" name="header"/>
          <p:cNvSpPr>
            <a:spLocks noGrp="1"/>
          </p:cNvSpPr>
          <p:nvPr>
            <p:ph type="title"/>
          </p:nvPr>
        </p:nvSpPr>
        <p:spPr>
          <a:xfrm>
            <a:off x="838200" y="1418590"/>
            <a:ext cx="10800080" cy="1805305"/>
          </a:xfrm>
          <a:prstGeom prst="rect">
            <a:avLst/>
          </a:prstGeom>
        </p:spPr>
        <p:txBody>
          <a:bodyPr bIns="0" anchor="b" anchorCtr="0"/>
          <a:lstStyle>
            <a:lvl1pPr algn="l">
              <a:defRPr sz="4800" b="1">
                <a:solidFill>
                  <a:schemeClr val="bg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/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480" y="-18098"/>
            <a:ext cx="4297680" cy="6894195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3024000" y="100800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1. Company Overview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header"/>
          <p:cNvSpPr>
            <a:spLocks noGrp="1"/>
          </p:cNvSpPr>
          <p:nvPr>
            <p:ph type="title"/>
          </p:nvPr>
        </p:nvSpPr>
        <p:spPr>
          <a:xfrm>
            <a:off x="820800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/>
              <a:t>Content</a:t>
            </a:r>
          </a:p>
        </p:txBody>
      </p:sp>
      <p:sp>
        <p:nvSpPr>
          <p:cNvPr id="4" name="body2"/>
          <p:cNvSpPr>
            <a:spLocks noGrp="1"/>
          </p:cNvSpPr>
          <p:nvPr>
            <p:ph sz="quarter" idx="11"/>
          </p:nvPr>
        </p:nvSpPr>
        <p:spPr>
          <a:xfrm>
            <a:off x="3024000" y="186144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2. Vision and Mission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body3"/>
          <p:cNvSpPr>
            <a:spLocks noGrp="1"/>
          </p:cNvSpPr>
          <p:nvPr>
            <p:ph sz="quarter" idx="12"/>
          </p:nvPr>
        </p:nvSpPr>
        <p:spPr>
          <a:xfrm>
            <a:off x="3024000" y="270472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3. Market Analysis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body4"/>
          <p:cNvSpPr>
            <a:spLocks noGrp="1"/>
          </p:cNvSpPr>
          <p:nvPr>
            <p:ph sz="quarter" idx="13"/>
          </p:nvPr>
        </p:nvSpPr>
        <p:spPr>
          <a:xfrm>
            <a:off x="3024000" y="3558160"/>
            <a:ext cx="4651200" cy="841120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2000000000000000000" charset="0"/>
                <a:cs typeface="Poppins Medium" panose="02000000000000000000" charset="0"/>
              </a:defRPr>
            </a:lvl5pPr>
          </a:lstStyle>
          <a:p>
            <a:pPr lvl="0"/>
            <a:r>
              <a:rPr lang="en-US" dirty="0"/>
              <a:t>4. Technology and Security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Section 1</a:t>
            </a:r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ctr"/>
            <a:r>
              <a:rPr lang="en-US"/>
              <a:t>Company 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pic>
        <p:nvPicPr>
          <p:cNvPr id="3" name="list-item-img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63" y="1979435"/>
            <a:ext cx="3346542" cy="2484370"/>
          </a:xfrm>
          <a:prstGeom prst="rect">
            <a:avLst/>
          </a:prstGeom>
        </p:spPr>
      </p:pic>
      <p:pic>
        <p:nvPicPr>
          <p:cNvPr id="4" name="list-item-img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774" y="1979435"/>
            <a:ext cx="3280700" cy="2487600"/>
          </a:xfrm>
          <a:prstGeom prst="rect">
            <a:avLst/>
          </a:prstGeom>
        </p:spPr>
      </p:pic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/>
              <a:t>Background and Service Offering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18713" y="443642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Inspiration and Mission</a:t>
            </a:r>
          </a:p>
          <a:p>
            <a:pPr lvl="4"/>
            <a:r>
              <a:rPr lang="en-US" dirty="0"/>
              <a:t>Empowering the unbanked with accessible financial services through blockchain technology. </a:t>
            </a:r>
          </a:p>
          <a:p>
            <a:pPr lvl="4"/>
            <a:r>
              <a:rPr lang="en-US" dirty="0"/>
              <a:t>Becoming a utility for P2P, P2B, and B2B payments for crypto users tired of trusting  traditional financial organizations.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82514" y="4439658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Core Product</a:t>
            </a:r>
          </a:p>
          <a:p>
            <a:pPr lvl="4"/>
            <a:r>
              <a:rPr lang="en-US" dirty="0"/>
              <a:t>A decentralized wallet app for fast XRP transactions, with plans for expansion to other low-fee, fast cryptocurrencies for payments like XLM, DOGE, ALGO, etc.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4" y="1513836"/>
            <a:ext cx="5346755" cy="1323062"/>
          </a:xfrm>
          <a:prstGeom prst="rect">
            <a:avLst/>
          </a:prstGeom>
        </p:spPr>
      </p:pic>
      <p:pic>
        <p:nvPicPr>
          <p:cNvPr id="4" name="shap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4" y="3094986"/>
            <a:ext cx="5353479" cy="1323062"/>
          </a:xfrm>
          <a:prstGeom prst="rect">
            <a:avLst/>
          </a:prstGeom>
        </p:spPr>
      </p:pic>
      <p:pic>
        <p:nvPicPr>
          <p:cNvPr id="5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48" y="-10049"/>
            <a:ext cx="4295746" cy="6891093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72070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Differentiation</a:t>
            </a:r>
          </a:p>
          <a:p>
            <a:pPr lvl="4"/>
            <a:r>
              <a:rPr lang="en-US" dirty="0"/>
              <a:t>Prioritizing user control, security, and speed to stand out in the market.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/>
              <a:t>Competitive Landscape and Revenue Model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72070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Revenue Model</a:t>
            </a:r>
          </a:p>
          <a:p>
            <a:pPr lvl="4"/>
            <a:r>
              <a:rPr lang="en-US" dirty="0"/>
              <a:t>Minimal fees for platform transactions, higher fees for external addresses, and an 80% revenue share from Changelly exchanges.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Section 2</a:t>
            </a:r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ctr"/>
            <a:r>
              <a:rPr lang="en-US"/>
              <a:t>Vision and Mission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" y="-3991"/>
            <a:ext cx="12191992" cy="1308409"/>
          </a:xfrm>
          <a:prstGeom prst="rect">
            <a:avLst/>
          </a:prstGeom>
        </p:spPr>
      </p:pic>
      <p:pic>
        <p:nvPicPr>
          <p:cNvPr id="3" name="list-item-img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63" y="1979435"/>
            <a:ext cx="3346542" cy="2484370"/>
          </a:xfrm>
          <a:prstGeom prst="rect">
            <a:avLst/>
          </a:prstGeom>
        </p:spPr>
      </p:pic>
      <p:pic>
        <p:nvPicPr>
          <p:cNvPr id="4" name="list-item-img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774" y="1979435"/>
            <a:ext cx="3280700" cy="2487600"/>
          </a:xfrm>
          <a:prstGeom prst="rect">
            <a:avLst/>
          </a:prstGeom>
        </p:spPr>
      </p:pic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2000000000000000000" charset="0"/>
                <a:cs typeface="Poppins SemiBold" panose="02000000000000000000" charset="0"/>
              </a:defRPr>
            </a:lvl1pPr>
          </a:lstStyle>
          <a:p>
            <a:pPr algn="l"/>
            <a:r>
              <a:rPr lang="en-US"/>
              <a:t>Vision for Inclusive Transactions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  Global Reach</a:t>
            </a:r>
          </a:p>
          <a:p>
            <a:pPr lvl="4"/>
            <a:r>
              <a:rPr lang="en-US" dirty="0"/>
              <a:t>Leading platform for inclusive, fast, and secure global cryptocurrency transactions.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Target Audience</a:t>
            </a:r>
          </a:p>
          <a:p>
            <a:pPr lvl="4"/>
            <a:r>
              <a:rPr lang="en-US" dirty="0"/>
              <a:t>Unbanked, underbanked, and bank-averse populations in emerging markets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4" y="1513836"/>
            <a:ext cx="5346755" cy="1323062"/>
          </a:xfrm>
          <a:prstGeom prst="rect">
            <a:avLst/>
          </a:prstGeom>
        </p:spPr>
      </p:pic>
      <p:pic>
        <p:nvPicPr>
          <p:cNvPr id="4" name="shape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14" y="3094986"/>
            <a:ext cx="5353479" cy="1323062"/>
          </a:xfrm>
          <a:prstGeom prst="rect">
            <a:avLst/>
          </a:prstGeom>
        </p:spPr>
      </p:pic>
      <p:pic>
        <p:nvPicPr>
          <p:cNvPr id="5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48" y="-10049"/>
            <a:ext cx="4295746" cy="6891093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5572070" y="1521392"/>
            <a:ext cx="5346755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Initial Investment</a:t>
            </a:r>
          </a:p>
          <a:p>
            <a:pPr lvl="4"/>
            <a:r>
              <a:rPr lang="en-US" dirty="0"/>
              <a:t>Market expansion, technology development, operational costs, and hiring a CMO, CFO, and other leadership positions.</a:t>
            </a:r>
          </a:p>
        </p:txBody>
      </p:sp>
      <p:sp>
        <p:nvSpPr>
          <p:cNvPr id="7" name="header"/>
          <p:cNvSpPr>
            <a:spLocks noGrp="1"/>
          </p:cNvSpPr>
          <p:nvPr>
            <p:ph type="title"/>
          </p:nvPr>
        </p:nvSpPr>
        <p:spPr>
          <a:xfrm>
            <a:off x="5469737" y="679316"/>
            <a:ext cx="6093372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2000000000000000000" charset="0"/>
                <a:cs typeface="Poppins Medium" panose="02000000000000000000" charset="0"/>
              </a:defRPr>
            </a:lvl1pPr>
          </a:lstStyle>
          <a:p>
            <a:pPr algn="l"/>
            <a:r>
              <a:rPr lang="en-US"/>
              <a:t>Funding Goals and Growth Projections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5572070" y="3103330"/>
            <a:ext cx="5346755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2000000000000000000" charset="0"/>
                <a:cs typeface="Poppins Regular" panose="020000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2000000000000000000" charset="0"/>
                <a:cs typeface="Poppins Regular" panose="020000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2000000000000000000" charset="0"/>
                <a:cs typeface="Poppins Regular" panose="020000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2000000000000000000" charset="0"/>
                <a:cs typeface="Poppins Regular" panose="020000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User Base Expansion</a:t>
            </a:r>
          </a:p>
          <a:p>
            <a:pPr lvl="4"/>
            <a:r>
              <a:rPr lang="en-US" dirty="0"/>
              <a:t>Strategic marketing and partnerships for increased market share.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5pPr>
          </a:lstStyle>
          <a:p>
            <a:pPr lvl="0"/>
            <a:r>
              <a:rPr lang="en-US" dirty="0"/>
              <a:t>Section 3</a:t>
            </a:r>
          </a:p>
          <a:p>
            <a:pPr lvl="1"/>
            <a:endParaRPr lang="en-US" dirty="0"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bg1"/>
                </a:solidFill>
                <a:latin typeface="Poppins Regular" panose="02000000000000000000" charset="0"/>
                <a:cs typeface="Poppins Regular" panose="02000000000000000000" charset="0"/>
              </a:defRPr>
            </a:lvl1pPr>
          </a:lstStyle>
          <a:p>
            <a:pPr algn="ctr"/>
            <a:r>
              <a:rPr lang="en-US"/>
              <a:t>Market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369</Words>
  <Application>Microsoft Macintosh PowerPoint</Application>
  <PresentationFormat>Widescreen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Poppins Light</vt:lpstr>
      <vt:lpstr>Poppins Medium</vt:lpstr>
      <vt:lpstr>Poppins Regular</vt:lpstr>
      <vt:lpstr>Poppins SemiBold</vt:lpstr>
      <vt:lpstr>Office 主题​​</vt:lpstr>
      <vt:lpstr>Democratizing Access to Cryptocurrency Transactions</vt:lpstr>
      <vt:lpstr>Content</vt:lpstr>
      <vt:lpstr>Company Overview</vt:lpstr>
      <vt:lpstr>Background and Service Offering</vt:lpstr>
      <vt:lpstr>Competitive Landscape and Revenue Model</vt:lpstr>
      <vt:lpstr>Vision and Mission</vt:lpstr>
      <vt:lpstr>Vision for Inclusive Transactions</vt:lpstr>
      <vt:lpstr>Funding Goals and Growth Projections</vt:lpstr>
      <vt:lpstr>Market Analysis</vt:lpstr>
      <vt:lpstr>Market Needs and Competitive Landscape</vt:lpstr>
      <vt:lpstr>Future Services and Revenue Model</vt:lpstr>
      <vt:lpstr>Technology and Security</vt:lpstr>
      <vt:lpstr>Technology Stack</vt:lpstr>
      <vt:lpstr>Security Features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SkinnyFish</dc:creator>
  <cp:lastModifiedBy>Devansh Patel</cp:lastModifiedBy>
  <cp:revision>130</cp:revision>
  <dcterms:created xsi:type="dcterms:W3CDTF">2024-02-29T12:20:02Z</dcterms:created>
  <dcterms:modified xsi:type="dcterms:W3CDTF">2024-03-29T12:25:25Z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9DD6DF833E394729E4E16E651B262C40_43</vt:lpwstr>
  </property>
</Properties>
</file>